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6"/>
  </p:notesMasterIdLst>
  <p:handoutMasterIdLst>
    <p:handoutMasterId r:id="rId17"/>
  </p:handoutMasterIdLst>
  <p:sldIdLst>
    <p:sldId id="286" r:id="rId2"/>
    <p:sldId id="302" r:id="rId3"/>
    <p:sldId id="261" r:id="rId4"/>
    <p:sldId id="318" r:id="rId5"/>
    <p:sldId id="260" r:id="rId6"/>
    <p:sldId id="319" r:id="rId7"/>
    <p:sldId id="320" r:id="rId8"/>
    <p:sldId id="321" r:id="rId9"/>
    <p:sldId id="287" r:id="rId10"/>
    <p:sldId id="262" r:id="rId11"/>
    <p:sldId id="322" r:id="rId12"/>
    <p:sldId id="267" r:id="rId13"/>
    <p:sldId id="317" r:id="rId14"/>
    <p:sldId id="303" r:id="rId15"/>
  </p:sldIdLst>
  <p:sldSz cx="9144000" cy="6858000" type="screen4x3"/>
  <p:notesSz cx="9236075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695"/>
    <p:restoredTop sz="93631" autoAdjust="0"/>
  </p:normalViewPr>
  <p:slideViewPr>
    <p:cSldViewPr snapToGrid="0" snapToObjects="1">
      <p:cViewPr varScale="1">
        <p:scale>
          <a:sx n="98" d="100"/>
          <a:sy n="98" d="100"/>
        </p:scale>
        <p:origin x="78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3DF1EA-9F0E-42BA-948D-B81246D188F4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2E25EF3-3B1A-4450-B62D-30F826A61380}">
      <dgm:prSet phldrT="[Text]"/>
      <dgm:spPr/>
      <dgm:t>
        <a:bodyPr/>
        <a:lstStyle/>
        <a:p>
          <a:r>
            <a:rPr lang="en-US" dirty="0"/>
            <a:t>2. The King’s Dream</a:t>
          </a:r>
        </a:p>
      </dgm:t>
    </dgm:pt>
    <dgm:pt modelId="{54C16C69-7A1A-4228-9A18-3EBFA3FC43BD}" type="parTrans" cxnId="{9B1760E3-83C9-4284-B26A-B6B78C517EA7}">
      <dgm:prSet/>
      <dgm:spPr/>
      <dgm:t>
        <a:bodyPr/>
        <a:lstStyle/>
        <a:p>
          <a:endParaRPr lang="en-US"/>
        </a:p>
      </dgm:t>
    </dgm:pt>
    <dgm:pt modelId="{313CD586-F9FD-464F-BBB4-A9369CDAF8B4}" type="sibTrans" cxnId="{9B1760E3-83C9-4284-B26A-B6B78C517EA7}">
      <dgm:prSet/>
      <dgm:spPr/>
      <dgm:t>
        <a:bodyPr/>
        <a:lstStyle/>
        <a:p>
          <a:endParaRPr lang="en-US"/>
        </a:p>
      </dgm:t>
    </dgm:pt>
    <dgm:pt modelId="{4393E6F3-7D26-4BA1-AF4E-7FC1A7C2D08B}">
      <dgm:prSet phldrT="[Text]"/>
      <dgm:spPr/>
      <dgm:t>
        <a:bodyPr/>
        <a:lstStyle/>
        <a:p>
          <a:r>
            <a:rPr lang="en-US" dirty="0"/>
            <a:t>7. Daniel’s Dream</a:t>
          </a:r>
        </a:p>
      </dgm:t>
    </dgm:pt>
    <dgm:pt modelId="{7D2C383B-5A94-496E-9755-D7624A698D27}" type="parTrans" cxnId="{C625FEFE-A82B-45A6-8B6E-58951E4762F1}">
      <dgm:prSet/>
      <dgm:spPr/>
      <dgm:t>
        <a:bodyPr/>
        <a:lstStyle/>
        <a:p>
          <a:endParaRPr lang="en-US"/>
        </a:p>
      </dgm:t>
    </dgm:pt>
    <dgm:pt modelId="{8208EF07-67D4-4FFE-BE3A-CB4DFE02A837}" type="sibTrans" cxnId="{C625FEFE-A82B-45A6-8B6E-58951E4762F1}">
      <dgm:prSet/>
      <dgm:spPr/>
      <dgm:t>
        <a:bodyPr/>
        <a:lstStyle/>
        <a:p>
          <a:endParaRPr lang="en-US"/>
        </a:p>
      </dgm:t>
    </dgm:pt>
    <dgm:pt modelId="{530933FD-19CB-4EA6-8198-9E8279CF7925}">
      <dgm:prSet phldrT="[Text]"/>
      <dgm:spPr/>
      <dgm:t>
        <a:bodyPr/>
        <a:lstStyle/>
        <a:p>
          <a:r>
            <a:rPr lang="en-US" dirty="0"/>
            <a:t>3. The Fiery Furnace</a:t>
          </a:r>
        </a:p>
      </dgm:t>
    </dgm:pt>
    <dgm:pt modelId="{38F288F4-EDAA-4B45-86CC-1746C2DFC34D}" type="parTrans" cxnId="{F68AD9C0-3883-4E6F-9522-012D9724ADAF}">
      <dgm:prSet/>
      <dgm:spPr/>
      <dgm:t>
        <a:bodyPr/>
        <a:lstStyle/>
        <a:p>
          <a:endParaRPr lang="en-US"/>
        </a:p>
      </dgm:t>
    </dgm:pt>
    <dgm:pt modelId="{0C6D1B1B-BA0F-4AF9-B0CE-2C9788E26FAE}" type="sibTrans" cxnId="{F68AD9C0-3883-4E6F-9522-012D9724ADAF}">
      <dgm:prSet/>
      <dgm:spPr/>
      <dgm:t>
        <a:bodyPr/>
        <a:lstStyle/>
        <a:p>
          <a:endParaRPr lang="en-US"/>
        </a:p>
      </dgm:t>
    </dgm:pt>
    <dgm:pt modelId="{1F1A0B2F-EA84-492A-92C4-F18AAF8365D9}">
      <dgm:prSet phldrT="[Text]"/>
      <dgm:spPr/>
      <dgm:t>
        <a:bodyPr/>
        <a:lstStyle/>
        <a:p>
          <a:r>
            <a:rPr lang="en-US" dirty="0"/>
            <a:t>6. The Lion’s Den</a:t>
          </a:r>
        </a:p>
      </dgm:t>
    </dgm:pt>
    <dgm:pt modelId="{3FE9054D-B071-4D7C-A787-56A33884E287}" type="parTrans" cxnId="{10BD5ECD-2EFF-4506-9454-B400B1A9A510}">
      <dgm:prSet/>
      <dgm:spPr/>
      <dgm:t>
        <a:bodyPr/>
        <a:lstStyle/>
        <a:p>
          <a:endParaRPr lang="en-US"/>
        </a:p>
      </dgm:t>
    </dgm:pt>
    <dgm:pt modelId="{151CFD5D-7D3C-4BCF-9D78-B266E474503B}" type="sibTrans" cxnId="{10BD5ECD-2EFF-4506-9454-B400B1A9A510}">
      <dgm:prSet/>
      <dgm:spPr/>
      <dgm:t>
        <a:bodyPr/>
        <a:lstStyle/>
        <a:p>
          <a:endParaRPr lang="en-US"/>
        </a:p>
      </dgm:t>
    </dgm:pt>
    <dgm:pt modelId="{0C7D699A-6DD9-4AE6-9A91-CECF1F525C39}">
      <dgm:prSet phldrT="[Text]"/>
      <dgm:spPr/>
      <dgm:t>
        <a:bodyPr/>
        <a:lstStyle/>
        <a:p>
          <a:r>
            <a:rPr lang="en-US" dirty="0"/>
            <a:t>4. Nebuchadnezzar’s Pride</a:t>
          </a:r>
        </a:p>
      </dgm:t>
    </dgm:pt>
    <dgm:pt modelId="{309CF30F-7A09-4E45-886A-BEE712F3F952}" type="parTrans" cxnId="{33DBFD47-5B65-4905-B47A-EDB3352AC107}">
      <dgm:prSet/>
      <dgm:spPr/>
      <dgm:t>
        <a:bodyPr/>
        <a:lstStyle/>
        <a:p>
          <a:endParaRPr lang="en-US"/>
        </a:p>
      </dgm:t>
    </dgm:pt>
    <dgm:pt modelId="{B3CFAD72-B1FD-4399-82BE-1ADCA139EE8C}" type="sibTrans" cxnId="{33DBFD47-5B65-4905-B47A-EDB3352AC107}">
      <dgm:prSet/>
      <dgm:spPr/>
      <dgm:t>
        <a:bodyPr/>
        <a:lstStyle/>
        <a:p>
          <a:endParaRPr lang="en-US"/>
        </a:p>
      </dgm:t>
    </dgm:pt>
    <dgm:pt modelId="{5AA44E8B-A652-4EEB-98F6-B484594004A3}">
      <dgm:prSet phldrT="[Text]"/>
      <dgm:spPr/>
      <dgm:t>
        <a:bodyPr/>
        <a:lstStyle/>
        <a:p>
          <a:r>
            <a:rPr lang="en-US" dirty="0"/>
            <a:t>5. Belshazzar’s Pride</a:t>
          </a:r>
        </a:p>
      </dgm:t>
    </dgm:pt>
    <dgm:pt modelId="{15CC1C3D-8169-4D96-889D-5DFD9E5B4F5B}" type="parTrans" cxnId="{5F4AB89F-D744-4A2A-9885-A2CB5610AE71}">
      <dgm:prSet/>
      <dgm:spPr/>
      <dgm:t>
        <a:bodyPr/>
        <a:lstStyle/>
        <a:p>
          <a:endParaRPr lang="en-US"/>
        </a:p>
      </dgm:t>
    </dgm:pt>
    <dgm:pt modelId="{7542994A-E04E-4253-9EE1-D6DF089B3D7A}" type="sibTrans" cxnId="{5F4AB89F-D744-4A2A-9885-A2CB5610AE71}">
      <dgm:prSet/>
      <dgm:spPr/>
      <dgm:t>
        <a:bodyPr/>
        <a:lstStyle/>
        <a:p>
          <a:endParaRPr lang="en-US"/>
        </a:p>
      </dgm:t>
    </dgm:pt>
    <dgm:pt modelId="{29FE9A4E-4FC3-44FE-B735-27B623AAE133}" type="pres">
      <dgm:prSet presAssocID="{FC3DF1EA-9F0E-42BA-948D-B81246D188F4}" presName="diagram" presStyleCnt="0">
        <dgm:presLayoutVars>
          <dgm:dir/>
          <dgm:resizeHandles val="exact"/>
        </dgm:presLayoutVars>
      </dgm:prSet>
      <dgm:spPr/>
    </dgm:pt>
    <dgm:pt modelId="{6ED82FFB-443B-4741-AC22-50EB0B99576E}" type="pres">
      <dgm:prSet presAssocID="{D2E25EF3-3B1A-4450-B62D-30F826A61380}" presName="node" presStyleLbl="node1" presStyleIdx="0" presStyleCnt="6">
        <dgm:presLayoutVars>
          <dgm:bulletEnabled val="1"/>
        </dgm:presLayoutVars>
      </dgm:prSet>
      <dgm:spPr/>
    </dgm:pt>
    <dgm:pt modelId="{75094B56-81ED-4023-B9AB-55C6047B0145}" type="pres">
      <dgm:prSet presAssocID="{313CD586-F9FD-464F-BBB4-A9369CDAF8B4}" presName="sibTrans" presStyleCnt="0"/>
      <dgm:spPr/>
    </dgm:pt>
    <dgm:pt modelId="{F82C7D70-E20A-47D1-BBB8-5DEE40FB35DA}" type="pres">
      <dgm:prSet presAssocID="{4393E6F3-7D26-4BA1-AF4E-7FC1A7C2D08B}" presName="node" presStyleLbl="node1" presStyleIdx="1" presStyleCnt="6">
        <dgm:presLayoutVars>
          <dgm:bulletEnabled val="1"/>
        </dgm:presLayoutVars>
      </dgm:prSet>
      <dgm:spPr/>
    </dgm:pt>
    <dgm:pt modelId="{AC9C7128-209D-4584-BC3E-114BCF2BE9A4}" type="pres">
      <dgm:prSet presAssocID="{8208EF07-67D4-4FFE-BE3A-CB4DFE02A837}" presName="sibTrans" presStyleCnt="0"/>
      <dgm:spPr/>
    </dgm:pt>
    <dgm:pt modelId="{E18331EB-34E0-421C-A04C-33885A40C739}" type="pres">
      <dgm:prSet presAssocID="{530933FD-19CB-4EA6-8198-9E8279CF7925}" presName="node" presStyleLbl="node1" presStyleIdx="2" presStyleCnt="6">
        <dgm:presLayoutVars>
          <dgm:bulletEnabled val="1"/>
        </dgm:presLayoutVars>
      </dgm:prSet>
      <dgm:spPr/>
    </dgm:pt>
    <dgm:pt modelId="{C962BB58-8812-4200-913C-21D21357ABA8}" type="pres">
      <dgm:prSet presAssocID="{0C6D1B1B-BA0F-4AF9-B0CE-2C9788E26FAE}" presName="sibTrans" presStyleCnt="0"/>
      <dgm:spPr/>
    </dgm:pt>
    <dgm:pt modelId="{924A3EA4-0653-431F-8BD8-1821AD41066B}" type="pres">
      <dgm:prSet presAssocID="{1F1A0B2F-EA84-492A-92C4-F18AAF8365D9}" presName="node" presStyleLbl="node1" presStyleIdx="3" presStyleCnt="6">
        <dgm:presLayoutVars>
          <dgm:bulletEnabled val="1"/>
        </dgm:presLayoutVars>
      </dgm:prSet>
      <dgm:spPr/>
    </dgm:pt>
    <dgm:pt modelId="{5E1E4DEF-2899-4398-8722-531C85C8C70A}" type="pres">
      <dgm:prSet presAssocID="{151CFD5D-7D3C-4BCF-9D78-B266E474503B}" presName="sibTrans" presStyleCnt="0"/>
      <dgm:spPr/>
    </dgm:pt>
    <dgm:pt modelId="{86AF471C-F00E-439C-8B16-41D5EEB8B53C}" type="pres">
      <dgm:prSet presAssocID="{0C7D699A-6DD9-4AE6-9A91-CECF1F525C39}" presName="node" presStyleLbl="node1" presStyleIdx="4" presStyleCnt="6">
        <dgm:presLayoutVars>
          <dgm:bulletEnabled val="1"/>
        </dgm:presLayoutVars>
      </dgm:prSet>
      <dgm:spPr/>
    </dgm:pt>
    <dgm:pt modelId="{F27470A6-5377-49C3-A258-72B032D5C25B}" type="pres">
      <dgm:prSet presAssocID="{B3CFAD72-B1FD-4399-82BE-1ADCA139EE8C}" presName="sibTrans" presStyleCnt="0"/>
      <dgm:spPr/>
    </dgm:pt>
    <dgm:pt modelId="{ADD66992-B58C-4B9A-8A92-CDB41CB9A70E}" type="pres">
      <dgm:prSet presAssocID="{5AA44E8B-A652-4EEB-98F6-B484594004A3}" presName="node" presStyleLbl="node1" presStyleIdx="5" presStyleCnt="6">
        <dgm:presLayoutVars>
          <dgm:bulletEnabled val="1"/>
        </dgm:presLayoutVars>
      </dgm:prSet>
      <dgm:spPr/>
    </dgm:pt>
  </dgm:ptLst>
  <dgm:cxnLst>
    <dgm:cxn modelId="{2985B337-1EF4-4AFB-BAE7-60DD29724CC4}" type="presOf" srcId="{D2E25EF3-3B1A-4450-B62D-30F826A61380}" destId="{6ED82FFB-443B-4741-AC22-50EB0B99576E}" srcOrd="0" destOrd="0" presId="urn:microsoft.com/office/officeart/2005/8/layout/default"/>
    <dgm:cxn modelId="{33DBFD47-5B65-4905-B47A-EDB3352AC107}" srcId="{FC3DF1EA-9F0E-42BA-948D-B81246D188F4}" destId="{0C7D699A-6DD9-4AE6-9A91-CECF1F525C39}" srcOrd="4" destOrd="0" parTransId="{309CF30F-7A09-4E45-886A-BEE712F3F952}" sibTransId="{B3CFAD72-B1FD-4399-82BE-1ADCA139EE8C}"/>
    <dgm:cxn modelId="{32B89C59-6D2C-45DC-98F2-5B5EA4DE064C}" type="presOf" srcId="{5AA44E8B-A652-4EEB-98F6-B484594004A3}" destId="{ADD66992-B58C-4B9A-8A92-CDB41CB9A70E}" srcOrd="0" destOrd="0" presId="urn:microsoft.com/office/officeart/2005/8/layout/default"/>
    <dgm:cxn modelId="{EC9F6E81-0C42-4874-8617-597DC9C2DED3}" type="presOf" srcId="{4393E6F3-7D26-4BA1-AF4E-7FC1A7C2D08B}" destId="{F82C7D70-E20A-47D1-BBB8-5DEE40FB35DA}" srcOrd="0" destOrd="0" presId="urn:microsoft.com/office/officeart/2005/8/layout/default"/>
    <dgm:cxn modelId="{AE56CD9B-0A7A-4239-9026-5A09BAE660A5}" type="presOf" srcId="{1F1A0B2F-EA84-492A-92C4-F18AAF8365D9}" destId="{924A3EA4-0653-431F-8BD8-1821AD41066B}" srcOrd="0" destOrd="0" presId="urn:microsoft.com/office/officeart/2005/8/layout/default"/>
    <dgm:cxn modelId="{5F4AB89F-D744-4A2A-9885-A2CB5610AE71}" srcId="{FC3DF1EA-9F0E-42BA-948D-B81246D188F4}" destId="{5AA44E8B-A652-4EEB-98F6-B484594004A3}" srcOrd="5" destOrd="0" parTransId="{15CC1C3D-8169-4D96-889D-5DFD9E5B4F5B}" sibTransId="{7542994A-E04E-4253-9EE1-D6DF089B3D7A}"/>
    <dgm:cxn modelId="{1161DEB4-ACE2-455F-8FCB-ED07D440963B}" type="presOf" srcId="{530933FD-19CB-4EA6-8198-9E8279CF7925}" destId="{E18331EB-34E0-421C-A04C-33885A40C739}" srcOrd="0" destOrd="0" presId="urn:microsoft.com/office/officeart/2005/8/layout/default"/>
    <dgm:cxn modelId="{3F2923BB-F103-44C7-BCF8-9CA2DAD4D117}" type="presOf" srcId="{FC3DF1EA-9F0E-42BA-948D-B81246D188F4}" destId="{29FE9A4E-4FC3-44FE-B735-27B623AAE133}" srcOrd="0" destOrd="0" presId="urn:microsoft.com/office/officeart/2005/8/layout/default"/>
    <dgm:cxn modelId="{F68AD9C0-3883-4E6F-9522-012D9724ADAF}" srcId="{FC3DF1EA-9F0E-42BA-948D-B81246D188F4}" destId="{530933FD-19CB-4EA6-8198-9E8279CF7925}" srcOrd="2" destOrd="0" parTransId="{38F288F4-EDAA-4B45-86CC-1746C2DFC34D}" sibTransId="{0C6D1B1B-BA0F-4AF9-B0CE-2C9788E26FAE}"/>
    <dgm:cxn modelId="{09F9A7C1-68D4-4014-86CB-213441C39B1F}" type="presOf" srcId="{0C7D699A-6DD9-4AE6-9A91-CECF1F525C39}" destId="{86AF471C-F00E-439C-8B16-41D5EEB8B53C}" srcOrd="0" destOrd="0" presId="urn:microsoft.com/office/officeart/2005/8/layout/default"/>
    <dgm:cxn modelId="{10BD5ECD-2EFF-4506-9454-B400B1A9A510}" srcId="{FC3DF1EA-9F0E-42BA-948D-B81246D188F4}" destId="{1F1A0B2F-EA84-492A-92C4-F18AAF8365D9}" srcOrd="3" destOrd="0" parTransId="{3FE9054D-B071-4D7C-A787-56A33884E287}" sibTransId="{151CFD5D-7D3C-4BCF-9D78-B266E474503B}"/>
    <dgm:cxn modelId="{9B1760E3-83C9-4284-B26A-B6B78C517EA7}" srcId="{FC3DF1EA-9F0E-42BA-948D-B81246D188F4}" destId="{D2E25EF3-3B1A-4450-B62D-30F826A61380}" srcOrd="0" destOrd="0" parTransId="{54C16C69-7A1A-4228-9A18-3EBFA3FC43BD}" sibTransId="{313CD586-F9FD-464F-BBB4-A9369CDAF8B4}"/>
    <dgm:cxn modelId="{C625FEFE-A82B-45A6-8B6E-58951E4762F1}" srcId="{FC3DF1EA-9F0E-42BA-948D-B81246D188F4}" destId="{4393E6F3-7D26-4BA1-AF4E-7FC1A7C2D08B}" srcOrd="1" destOrd="0" parTransId="{7D2C383B-5A94-496E-9755-D7624A698D27}" sibTransId="{8208EF07-67D4-4FFE-BE3A-CB4DFE02A837}"/>
    <dgm:cxn modelId="{F8EC9D9E-A2F2-4E20-9386-DE1BAE1FA2E4}" type="presParOf" srcId="{29FE9A4E-4FC3-44FE-B735-27B623AAE133}" destId="{6ED82FFB-443B-4741-AC22-50EB0B99576E}" srcOrd="0" destOrd="0" presId="urn:microsoft.com/office/officeart/2005/8/layout/default"/>
    <dgm:cxn modelId="{4DB17BD2-BECB-4F00-8DAD-9764C66F055E}" type="presParOf" srcId="{29FE9A4E-4FC3-44FE-B735-27B623AAE133}" destId="{75094B56-81ED-4023-B9AB-55C6047B0145}" srcOrd="1" destOrd="0" presId="urn:microsoft.com/office/officeart/2005/8/layout/default"/>
    <dgm:cxn modelId="{9F0D4F9B-382B-45AA-B737-BE24DFE3B751}" type="presParOf" srcId="{29FE9A4E-4FC3-44FE-B735-27B623AAE133}" destId="{F82C7D70-E20A-47D1-BBB8-5DEE40FB35DA}" srcOrd="2" destOrd="0" presId="urn:microsoft.com/office/officeart/2005/8/layout/default"/>
    <dgm:cxn modelId="{FD83168E-C5CB-4A7B-87DC-8FE0A2A0C5AE}" type="presParOf" srcId="{29FE9A4E-4FC3-44FE-B735-27B623AAE133}" destId="{AC9C7128-209D-4584-BC3E-114BCF2BE9A4}" srcOrd="3" destOrd="0" presId="urn:microsoft.com/office/officeart/2005/8/layout/default"/>
    <dgm:cxn modelId="{902F5381-8CBE-4825-AAD5-CB34F9D16D64}" type="presParOf" srcId="{29FE9A4E-4FC3-44FE-B735-27B623AAE133}" destId="{E18331EB-34E0-421C-A04C-33885A40C739}" srcOrd="4" destOrd="0" presId="urn:microsoft.com/office/officeart/2005/8/layout/default"/>
    <dgm:cxn modelId="{BB48F766-C7F7-4E9C-B793-68BD30A2E3A8}" type="presParOf" srcId="{29FE9A4E-4FC3-44FE-B735-27B623AAE133}" destId="{C962BB58-8812-4200-913C-21D21357ABA8}" srcOrd="5" destOrd="0" presId="urn:microsoft.com/office/officeart/2005/8/layout/default"/>
    <dgm:cxn modelId="{08700DED-9AD3-4732-88E1-ECEE3C8256A4}" type="presParOf" srcId="{29FE9A4E-4FC3-44FE-B735-27B623AAE133}" destId="{924A3EA4-0653-431F-8BD8-1821AD41066B}" srcOrd="6" destOrd="0" presId="urn:microsoft.com/office/officeart/2005/8/layout/default"/>
    <dgm:cxn modelId="{409B5074-C3D6-446E-A035-485B974A85C4}" type="presParOf" srcId="{29FE9A4E-4FC3-44FE-B735-27B623AAE133}" destId="{5E1E4DEF-2899-4398-8722-531C85C8C70A}" srcOrd="7" destOrd="0" presId="urn:microsoft.com/office/officeart/2005/8/layout/default"/>
    <dgm:cxn modelId="{9EE11453-DD5A-4F27-9214-D4066777956E}" type="presParOf" srcId="{29FE9A4E-4FC3-44FE-B735-27B623AAE133}" destId="{86AF471C-F00E-439C-8B16-41D5EEB8B53C}" srcOrd="8" destOrd="0" presId="urn:microsoft.com/office/officeart/2005/8/layout/default"/>
    <dgm:cxn modelId="{ED075649-58E0-4F90-97AB-1DFC0D821513}" type="presParOf" srcId="{29FE9A4E-4FC3-44FE-B735-27B623AAE133}" destId="{F27470A6-5377-49C3-A258-72B032D5C25B}" srcOrd="9" destOrd="0" presId="urn:microsoft.com/office/officeart/2005/8/layout/default"/>
    <dgm:cxn modelId="{0DC87E59-D7A5-46CC-A7E5-374606F78A03}" type="presParOf" srcId="{29FE9A4E-4FC3-44FE-B735-27B623AAE133}" destId="{ADD66992-B58C-4B9A-8A92-CDB41CB9A70E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D82FFB-443B-4741-AC22-50EB0B99576E}">
      <dsp:nvSpPr>
        <dsp:cNvPr id="0" name=""/>
        <dsp:cNvSpPr/>
      </dsp:nvSpPr>
      <dsp:spPr>
        <a:xfrm>
          <a:off x="545" y="47043"/>
          <a:ext cx="2128625" cy="12771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2. The King’s Dream</a:t>
          </a:r>
        </a:p>
      </dsp:txBody>
      <dsp:txXfrm>
        <a:off x="545" y="47043"/>
        <a:ext cx="2128625" cy="1277175"/>
      </dsp:txXfrm>
    </dsp:sp>
    <dsp:sp modelId="{F82C7D70-E20A-47D1-BBB8-5DEE40FB35DA}">
      <dsp:nvSpPr>
        <dsp:cNvPr id="0" name=""/>
        <dsp:cNvSpPr/>
      </dsp:nvSpPr>
      <dsp:spPr>
        <a:xfrm>
          <a:off x="2342033" y="47043"/>
          <a:ext cx="2128625" cy="12771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7. Daniel’s Dream</a:t>
          </a:r>
        </a:p>
      </dsp:txBody>
      <dsp:txXfrm>
        <a:off x="2342033" y="47043"/>
        <a:ext cx="2128625" cy="1277175"/>
      </dsp:txXfrm>
    </dsp:sp>
    <dsp:sp modelId="{E18331EB-34E0-421C-A04C-33885A40C739}">
      <dsp:nvSpPr>
        <dsp:cNvPr id="0" name=""/>
        <dsp:cNvSpPr/>
      </dsp:nvSpPr>
      <dsp:spPr>
        <a:xfrm>
          <a:off x="545" y="1537081"/>
          <a:ext cx="2128625" cy="12771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3. The Fiery Furnace</a:t>
          </a:r>
        </a:p>
      </dsp:txBody>
      <dsp:txXfrm>
        <a:off x="545" y="1537081"/>
        <a:ext cx="2128625" cy="1277175"/>
      </dsp:txXfrm>
    </dsp:sp>
    <dsp:sp modelId="{924A3EA4-0653-431F-8BD8-1821AD41066B}">
      <dsp:nvSpPr>
        <dsp:cNvPr id="0" name=""/>
        <dsp:cNvSpPr/>
      </dsp:nvSpPr>
      <dsp:spPr>
        <a:xfrm>
          <a:off x="2342033" y="1537081"/>
          <a:ext cx="2128625" cy="12771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6. The Lion’s Den</a:t>
          </a:r>
        </a:p>
      </dsp:txBody>
      <dsp:txXfrm>
        <a:off x="2342033" y="1537081"/>
        <a:ext cx="2128625" cy="1277175"/>
      </dsp:txXfrm>
    </dsp:sp>
    <dsp:sp modelId="{86AF471C-F00E-439C-8B16-41D5EEB8B53C}">
      <dsp:nvSpPr>
        <dsp:cNvPr id="0" name=""/>
        <dsp:cNvSpPr/>
      </dsp:nvSpPr>
      <dsp:spPr>
        <a:xfrm>
          <a:off x="545" y="3027119"/>
          <a:ext cx="2128625" cy="12771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4. Nebuchadnezzar’s Pride</a:t>
          </a:r>
        </a:p>
      </dsp:txBody>
      <dsp:txXfrm>
        <a:off x="545" y="3027119"/>
        <a:ext cx="2128625" cy="1277175"/>
      </dsp:txXfrm>
    </dsp:sp>
    <dsp:sp modelId="{ADD66992-B58C-4B9A-8A92-CDB41CB9A70E}">
      <dsp:nvSpPr>
        <dsp:cNvPr id="0" name=""/>
        <dsp:cNvSpPr/>
      </dsp:nvSpPr>
      <dsp:spPr>
        <a:xfrm>
          <a:off x="2342033" y="3027119"/>
          <a:ext cx="2128625" cy="12771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5. Belshazzar’s Pride</a:t>
          </a:r>
        </a:p>
      </dsp:txBody>
      <dsp:txXfrm>
        <a:off x="2342033" y="3027119"/>
        <a:ext cx="2128625" cy="127717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4002299" cy="351737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1639" y="2"/>
            <a:ext cx="4002299" cy="351737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37DDFEE1-65A8-8546-ACB8-C4A2F68C0E5E}" type="datetimeFigureOut">
              <a:rPr lang="en-US" smtClean="0"/>
              <a:t>12/9/2023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02299" cy="351736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1639" y="6658664"/>
            <a:ext cx="4002299" cy="351736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CA84C584-F66C-4C4A-A514-22CB954D9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2596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088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32400" y="0"/>
            <a:ext cx="4002088" cy="3508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50C3A7-9D35-4EA1-9D75-92E18F3E3E48}" type="datetimeFigureOut">
              <a:rPr lang="en-US" smtClean="0"/>
              <a:t>12/9/2023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41650" y="876300"/>
            <a:ext cx="3152775" cy="2365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3925" y="3373438"/>
            <a:ext cx="7388225" cy="27606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9563"/>
            <a:ext cx="4002088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32400" y="6659563"/>
            <a:ext cx="4002088" cy="3508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1BDE97-F9CA-46FC-AD1E-6503894AF4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568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Belshazzar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1BDE97-F9CA-46FC-AD1E-6503894AF4D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4306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b="0" i="0" dirty="0">
                <a:solidFill>
                  <a:srgbClr val="70757A"/>
                </a:solidFill>
                <a:effectLst/>
                <a:latin typeface="Roboto" panose="02000000000000000000" pitchFamily="2" charset="0"/>
              </a:rPr>
              <a:t>Belshazzar was the son and crown prince of Nabonidus, the last king of the Neo-Babylonian Empire. Through his mother, he might have been a grandson of Nebuchadnezzar II, though this is not certain and the claims to kinship with Nebuchadnezzar may have originated from royal propaganda. </a:t>
            </a:r>
            <a:r>
              <a:rPr lang="en-US" b="0" i="0" u="none" strike="noStrike" dirty="0">
                <a:solidFill>
                  <a:srgbClr val="1A0DAB"/>
                </a:solidFill>
                <a:effectLst/>
                <a:latin typeface="Roboto" panose="02000000000000000000" pitchFamily="2" charset="0"/>
                <a:hlinkClick r:id="rId3"/>
              </a:rPr>
              <a:t>Wikipedia</a:t>
            </a:r>
            <a:endParaRPr lang="en-US" b="0" i="0" dirty="0">
              <a:solidFill>
                <a:srgbClr val="70757A"/>
              </a:solidFill>
              <a:effectLst/>
              <a:latin typeface="Roboto" panose="02000000000000000000" pitchFamily="2" charset="0"/>
            </a:endParaRPr>
          </a:p>
          <a:p>
            <a:br>
              <a:rPr lang="en-US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</a:br>
            <a:r>
              <a:rPr lang="en-US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Father of Vashti (Queen of Persia – Book of Esther)</a:t>
            </a:r>
          </a:p>
          <a:p>
            <a:endParaRPr lang="en-US" b="0" i="0" dirty="0">
              <a:solidFill>
                <a:srgbClr val="202124"/>
              </a:solidFill>
              <a:effectLst/>
              <a:latin typeface="Roboto" panose="02000000000000000000" pitchFamily="2" charset="0"/>
            </a:endParaRPr>
          </a:p>
          <a:p>
            <a:r>
              <a:rPr lang="en-US" b="0" i="0" dirty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King when Babylon fell </a:t>
            </a:r>
            <a:r>
              <a:rPr lang="en-US" b="0" i="0">
                <a:solidFill>
                  <a:srgbClr val="202124"/>
                </a:solidFill>
                <a:effectLst/>
                <a:latin typeface="Roboto" panose="02000000000000000000" pitchFamily="2" charset="0"/>
              </a:rPr>
              <a:t>to Persia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1BDE97-F9CA-46FC-AD1E-6503894AF4D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59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12/9/2023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80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12/9/2023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495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12/9/2023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51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12/9/2023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82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12/9/2023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500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12/9/2023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12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12/9/2023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268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12/9/2023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937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12/9/2023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5164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12/9/2023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961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C8292-0AEB-ED42-9261-6C2670F0AAB5}" type="datetimeFigureOut">
              <a:rPr lang="en-US" smtClean="0"/>
              <a:t>12/9/2023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996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6C8292-0AEB-ED42-9261-6C2670F0AAB5}" type="datetimeFigureOut">
              <a:rPr lang="en-US" smtClean="0"/>
              <a:t>12/9/2023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254AC-E432-A048-A295-63CB063E33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4039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9cSC9uobtPM?feature=oembed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609600"/>
            <a:ext cx="7886700" cy="4002477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  <a:spcAft>
                <a:spcPts val="5400"/>
              </a:spcAft>
            </a:pPr>
            <a:r>
              <a:rPr lang="en-US" sz="4000" dirty="0">
                <a:latin typeface="Verdana" charset="0"/>
                <a:ea typeface="Verdana" charset="0"/>
                <a:cs typeface="Verdana" charset="0"/>
              </a:rPr>
              <a:t>Book of Daniel</a:t>
            </a:r>
            <a:br>
              <a:rPr lang="en-US" sz="4000" dirty="0">
                <a:latin typeface="Verdana" charset="0"/>
                <a:ea typeface="Verdana" charset="0"/>
                <a:cs typeface="Verdana" charset="0"/>
              </a:rPr>
            </a:br>
            <a:r>
              <a:rPr lang="en-US" sz="4000" dirty="0">
                <a:latin typeface="Verdana" charset="0"/>
                <a:ea typeface="Verdana" charset="0"/>
                <a:cs typeface="Verdana" charset="0"/>
              </a:rPr>
              <a:t>Class 2 – Chapter 1</a:t>
            </a:r>
            <a:br>
              <a:rPr lang="en-US" sz="4000" dirty="0">
                <a:latin typeface="Verdana" charset="0"/>
                <a:ea typeface="Verdana" charset="0"/>
                <a:cs typeface="Verdana" charset="0"/>
              </a:rPr>
            </a:br>
            <a:br>
              <a:rPr lang="en-US" sz="4000" dirty="0">
                <a:solidFill>
                  <a:schemeClr val="accent3"/>
                </a:solidFill>
                <a:latin typeface="Verdana" charset="0"/>
                <a:ea typeface="Verdana" charset="0"/>
                <a:cs typeface="Verdana" charset="0"/>
              </a:rPr>
            </a:br>
            <a:r>
              <a:rPr lang="en-US" sz="4000" dirty="0">
                <a:solidFill>
                  <a:schemeClr val="accent3"/>
                </a:solidFill>
                <a:latin typeface="Verdana" charset="0"/>
                <a:ea typeface="Verdana" charset="0"/>
                <a:cs typeface="Verdana" charset="0"/>
              </a:rPr>
              <a:t>Winter 2023</a:t>
            </a:r>
            <a:endParaRPr lang="en-US" sz="4000" i="1" dirty="0">
              <a:solidFill>
                <a:schemeClr val="accent3"/>
              </a:solidFill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0946" y="4180609"/>
            <a:ext cx="8562108" cy="2554545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Why were they allowed to be taken first? </a:t>
            </a:r>
          </a:p>
          <a:p>
            <a:pPr algn="ctr"/>
            <a:endParaRPr lang="en-US" sz="3200" dirty="0">
              <a:solidFill>
                <a:schemeClr val="bg1"/>
              </a:solidFill>
              <a:latin typeface="Verdana" charset="0"/>
              <a:ea typeface="Verdana" charset="0"/>
              <a:cs typeface="Verdana" charset="0"/>
            </a:endParaRPr>
          </a:p>
          <a:p>
            <a:pPr algn="ctr"/>
            <a:r>
              <a:rPr lang="en-US" sz="3200" dirty="0">
                <a:solidFill>
                  <a:schemeClr val="bg1"/>
                </a:solidFill>
                <a:latin typeface="Verdana" charset="0"/>
                <a:ea typeface="Verdana" charset="0"/>
                <a:cs typeface="Verdana" charset="0"/>
              </a:rPr>
              <a:t>What part of Judah society is he from, what about his companions?</a:t>
            </a:r>
          </a:p>
        </p:txBody>
      </p:sp>
    </p:spTree>
    <p:extLst>
      <p:ext uri="{BB962C8B-B14F-4D97-AF65-F5344CB8AC3E}">
        <p14:creationId xmlns:p14="http://schemas.microsoft.com/office/powerpoint/2010/main" val="4230510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495837"/>
            <a:ext cx="7477460" cy="709865"/>
          </a:xfrm>
        </p:spPr>
        <p:txBody>
          <a:bodyPr>
            <a:normAutofit/>
          </a:bodyPr>
          <a:lstStyle/>
          <a:p>
            <a:r>
              <a:rPr lang="en-US" b="1" dirty="0"/>
              <a:t>Daniel 2-7: The Aramaic Section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989355" y="3509884"/>
            <a:ext cx="2180817" cy="929974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8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Ch. 2</a:t>
            </a:r>
          </a:p>
        </p:txBody>
      </p:sp>
      <p:sp>
        <p:nvSpPr>
          <p:cNvPr id="18" name="Rectangle 17"/>
          <p:cNvSpPr/>
          <p:nvPr/>
        </p:nvSpPr>
        <p:spPr>
          <a:xfrm>
            <a:off x="989355" y="4517796"/>
            <a:ext cx="2180817" cy="929974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8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Ch. 3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89355" y="5525707"/>
            <a:ext cx="2180817" cy="929974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8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Ch. 4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973071" y="3509884"/>
            <a:ext cx="2180817" cy="929974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sz="28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Ch. 7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973071" y="4517796"/>
            <a:ext cx="2180817" cy="929974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sz="28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Ch. 6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973071" y="5525707"/>
            <a:ext cx="2180817" cy="929974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sz="28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Ch. 5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42951" y="2997918"/>
            <a:ext cx="1300420" cy="379262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80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Lesson:</a:t>
            </a:r>
            <a:endParaRPr lang="en-US" sz="2800" dirty="0">
              <a:solidFill>
                <a:schemeClr val="tx1"/>
              </a:solidFill>
              <a:latin typeface="Athelas" charset="0"/>
              <a:ea typeface="Athelas" charset="0"/>
              <a:cs typeface="Athelas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250652" y="3603402"/>
            <a:ext cx="2640993" cy="74295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dirty="0">
              <a:solidFill>
                <a:schemeClr val="tx1"/>
              </a:solidFill>
              <a:latin typeface="Athelas" charset="0"/>
              <a:ea typeface="Athelas" charset="0"/>
              <a:cs typeface="Athelas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350715" y="2982338"/>
            <a:ext cx="1300420" cy="379262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Story: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334430" y="2997918"/>
            <a:ext cx="1300420" cy="379262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Story: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250652" y="4611307"/>
            <a:ext cx="2640993" cy="74295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dirty="0">
              <a:solidFill>
                <a:schemeClr val="tx1"/>
              </a:solidFill>
              <a:latin typeface="Athelas" charset="0"/>
              <a:ea typeface="Athelas" charset="0"/>
              <a:cs typeface="Athelas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250652" y="5619213"/>
            <a:ext cx="2640993" cy="74295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dirty="0">
              <a:solidFill>
                <a:schemeClr val="tx1"/>
              </a:solidFill>
              <a:latin typeface="Athelas" charset="0"/>
              <a:ea typeface="Athelas" charset="0"/>
              <a:cs typeface="Athelas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989355" y="2076906"/>
            <a:ext cx="7164533" cy="1049482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ea typeface="Athelas" charset="0"/>
                <a:cs typeface="Athelas" charset="0"/>
              </a:rPr>
              <a:t>For your chapter pair, summarize the stories &amp; identify the connecting lesson.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897660" y="3714615"/>
            <a:ext cx="3348681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>
                <a:solidFill>
                  <a:schemeClr val="bg1"/>
                </a:solidFill>
              </a:rPr>
              <a:t>Group #1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897660" y="4728678"/>
            <a:ext cx="3348681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ysClr val="windowText" lastClr="000000"/>
                </a:solidFill>
              </a:rPr>
              <a:t>Group #2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2897660" y="5747157"/>
            <a:ext cx="3348681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ysClr val="windowText" lastClr="000000"/>
                </a:solidFill>
              </a:rPr>
              <a:t>Group #3</a:t>
            </a:r>
          </a:p>
        </p:txBody>
      </p:sp>
    </p:spTree>
    <p:extLst>
      <p:ext uri="{BB962C8B-B14F-4D97-AF65-F5344CB8AC3E}">
        <p14:creationId xmlns:p14="http://schemas.microsoft.com/office/powerpoint/2010/main" val="1077532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0" grpId="0" animBg="1"/>
      <p:bldP spid="3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9355" y="598010"/>
            <a:ext cx="6967506" cy="709865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Daniel 2-7: The Aramaic Section</a:t>
            </a:r>
          </a:p>
        </p:txBody>
      </p:sp>
      <p:sp>
        <p:nvSpPr>
          <p:cNvPr id="17" name="Rectangle 16"/>
          <p:cNvSpPr/>
          <p:nvPr/>
        </p:nvSpPr>
        <p:spPr>
          <a:xfrm>
            <a:off x="989355" y="3509884"/>
            <a:ext cx="2180817" cy="929974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8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Ch. 2</a:t>
            </a:r>
          </a:p>
        </p:txBody>
      </p:sp>
      <p:sp>
        <p:nvSpPr>
          <p:cNvPr id="18" name="Rectangle 17"/>
          <p:cNvSpPr/>
          <p:nvPr/>
        </p:nvSpPr>
        <p:spPr>
          <a:xfrm>
            <a:off x="989355" y="4517796"/>
            <a:ext cx="2180817" cy="929974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8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Ch. 3</a:t>
            </a:r>
          </a:p>
        </p:txBody>
      </p:sp>
      <p:sp>
        <p:nvSpPr>
          <p:cNvPr id="19" name="Rectangle 18"/>
          <p:cNvSpPr/>
          <p:nvPr/>
        </p:nvSpPr>
        <p:spPr>
          <a:xfrm>
            <a:off x="989355" y="5525707"/>
            <a:ext cx="2180817" cy="929974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8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Ch. 4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973071" y="3509884"/>
            <a:ext cx="2180817" cy="929974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sz="28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Ch. 7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973071" y="4517796"/>
            <a:ext cx="2180817" cy="929974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sz="28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Ch. 6</a:t>
            </a:r>
          </a:p>
        </p:txBody>
      </p:sp>
      <p:sp>
        <p:nvSpPr>
          <p:cNvPr id="22" name="Rectangle 21"/>
          <p:cNvSpPr/>
          <p:nvPr/>
        </p:nvSpPr>
        <p:spPr>
          <a:xfrm>
            <a:off x="5973071" y="5525707"/>
            <a:ext cx="2180817" cy="929974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r"/>
            <a:r>
              <a:rPr lang="en-US" sz="28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Ch. 5</a:t>
            </a:r>
          </a:p>
        </p:txBody>
      </p:sp>
      <p:sp>
        <p:nvSpPr>
          <p:cNvPr id="23" name="Rectangle 22"/>
          <p:cNvSpPr/>
          <p:nvPr/>
        </p:nvSpPr>
        <p:spPr>
          <a:xfrm>
            <a:off x="3842951" y="2997918"/>
            <a:ext cx="1300420" cy="379262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80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Lesson:</a:t>
            </a:r>
            <a:endParaRPr lang="en-US" sz="2800" dirty="0">
              <a:solidFill>
                <a:schemeClr val="tx1"/>
              </a:solidFill>
              <a:latin typeface="Athelas" charset="0"/>
              <a:ea typeface="Athelas" charset="0"/>
              <a:cs typeface="Athelas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3250652" y="3603402"/>
            <a:ext cx="2640993" cy="74295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dirty="0">
              <a:solidFill>
                <a:schemeClr val="tx1"/>
              </a:solidFill>
              <a:latin typeface="Athelas" charset="0"/>
              <a:ea typeface="Athelas" charset="0"/>
              <a:cs typeface="Athelas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1350715" y="2982338"/>
            <a:ext cx="1300420" cy="379262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Story:</a:t>
            </a:r>
          </a:p>
        </p:txBody>
      </p:sp>
      <p:sp>
        <p:nvSpPr>
          <p:cNvPr id="26" name="Rectangle 25"/>
          <p:cNvSpPr/>
          <p:nvPr/>
        </p:nvSpPr>
        <p:spPr>
          <a:xfrm>
            <a:off x="6334430" y="2997918"/>
            <a:ext cx="1300420" cy="379262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Athelas" charset="0"/>
                <a:ea typeface="Athelas" charset="0"/>
                <a:cs typeface="Athelas" charset="0"/>
              </a:rPr>
              <a:t>Story:</a:t>
            </a:r>
          </a:p>
        </p:txBody>
      </p:sp>
      <p:sp>
        <p:nvSpPr>
          <p:cNvPr id="27" name="Rectangle 26"/>
          <p:cNvSpPr/>
          <p:nvPr/>
        </p:nvSpPr>
        <p:spPr>
          <a:xfrm>
            <a:off x="3250652" y="4611307"/>
            <a:ext cx="2640993" cy="74295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dirty="0">
              <a:solidFill>
                <a:schemeClr val="tx1"/>
              </a:solidFill>
              <a:latin typeface="Athelas" charset="0"/>
              <a:ea typeface="Athelas" charset="0"/>
              <a:cs typeface="Athelas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3250652" y="5619213"/>
            <a:ext cx="2640993" cy="74295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dirty="0">
              <a:solidFill>
                <a:schemeClr val="tx1"/>
              </a:solidFill>
              <a:latin typeface="Athelas" charset="0"/>
              <a:ea typeface="Athelas" charset="0"/>
              <a:cs typeface="Athelas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988881" y="1620365"/>
            <a:ext cx="7164533" cy="1049482"/>
          </a:xfrm>
          <a:prstGeom prst="rect">
            <a:avLst/>
          </a:prstGeom>
          <a:noFill/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1"/>
                </a:solidFill>
                <a:ea typeface="Athelas" charset="0"/>
                <a:cs typeface="Athelas" charset="0"/>
              </a:rPr>
              <a:t>For your chapter pair, summarize the stories &amp; identify the connecting lesson.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250652" y="3494809"/>
            <a:ext cx="2640993" cy="95410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</a:rPr>
              <a:t>God reigns in man’s world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250653" y="4728678"/>
            <a:ext cx="2640992" cy="52322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ysClr val="windowText" lastClr="000000"/>
                </a:solidFill>
              </a:rPr>
              <a:t>Faith </a:t>
            </a:r>
            <a:r>
              <a:rPr lang="en-US" sz="2800" dirty="0">
                <a:solidFill>
                  <a:sysClr val="windowText" lastClr="000000"/>
                </a:solidFill>
                <a:sym typeface="Wingdings" panose="05000000000000000000" pitchFamily="2" charset="2"/>
              </a:rPr>
              <a:t> Saves</a:t>
            </a:r>
            <a:endParaRPr lang="en-US" sz="2800" dirty="0">
              <a:solidFill>
                <a:sysClr val="windowText" lastClr="00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209937" y="5544443"/>
            <a:ext cx="2722419" cy="95410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ysClr val="windowText" lastClr="000000"/>
                </a:solidFill>
              </a:rPr>
              <a:t>Pride leads to fall (loss of kingdom)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9B3D472-8B74-9D5C-ADAB-AD2E62888D0C}"/>
              </a:ext>
            </a:extLst>
          </p:cNvPr>
          <p:cNvSpPr txBox="1"/>
          <p:nvPr/>
        </p:nvSpPr>
        <p:spPr>
          <a:xfrm>
            <a:off x="989355" y="3916830"/>
            <a:ext cx="2179871" cy="70326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2300"/>
              </a:lnSpc>
            </a:pPr>
            <a:r>
              <a:rPr lang="en-US" sz="2400" dirty="0">
                <a:solidFill>
                  <a:schemeClr val="bg1"/>
                </a:solidFill>
              </a:rPr>
              <a:t>Dream statue = kingdoms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0509420-7EAC-F313-956C-96E2D9EE30F3}"/>
              </a:ext>
            </a:extLst>
          </p:cNvPr>
          <p:cNvSpPr txBox="1"/>
          <p:nvPr/>
        </p:nvSpPr>
        <p:spPr>
          <a:xfrm>
            <a:off x="5932356" y="3928410"/>
            <a:ext cx="2179871" cy="70326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2300"/>
              </a:lnSpc>
            </a:pPr>
            <a:r>
              <a:rPr lang="en-US" sz="2400" dirty="0">
                <a:solidFill>
                  <a:schemeClr val="bg1"/>
                </a:solidFill>
              </a:rPr>
              <a:t>Dream beasts = kingdoms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3100FBE-AB85-9A99-262F-75EC7711D388}"/>
              </a:ext>
            </a:extLst>
          </p:cNvPr>
          <p:cNvSpPr txBox="1"/>
          <p:nvPr/>
        </p:nvSpPr>
        <p:spPr>
          <a:xfrm>
            <a:off x="1009238" y="4922243"/>
            <a:ext cx="2179871" cy="68974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2300"/>
              </a:lnSpc>
            </a:pPr>
            <a:r>
              <a:rPr lang="en-US" sz="2400" dirty="0">
                <a:solidFill>
                  <a:schemeClr val="bg1"/>
                </a:solidFill>
              </a:rPr>
              <a:t>Courage = Fiery Furnace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20810CD-74B0-AF6B-E4E8-CD848CAF8B93}"/>
              </a:ext>
            </a:extLst>
          </p:cNvPr>
          <p:cNvSpPr txBox="1"/>
          <p:nvPr/>
        </p:nvSpPr>
        <p:spPr>
          <a:xfrm>
            <a:off x="5950685" y="4907027"/>
            <a:ext cx="2179871" cy="68974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2300"/>
              </a:lnSpc>
            </a:pPr>
            <a:r>
              <a:rPr lang="en-US" sz="2400" dirty="0">
                <a:solidFill>
                  <a:schemeClr val="bg1"/>
                </a:solidFill>
              </a:rPr>
              <a:t>Courage = Lion’s Den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CC9D5DA-65E7-682A-1BAC-51217A1D30D9}"/>
              </a:ext>
            </a:extLst>
          </p:cNvPr>
          <p:cNvSpPr txBox="1"/>
          <p:nvPr/>
        </p:nvSpPr>
        <p:spPr>
          <a:xfrm>
            <a:off x="999465" y="5982522"/>
            <a:ext cx="2179871" cy="6897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2300"/>
              </a:lnSpc>
            </a:pPr>
            <a:r>
              <a:rPr lang="en-US" sz="2400" dirty="0">
                <a:solidFill>
                  <a:schemeClr val="bg1"/>
                </a:solidFill>
              </a:rPr>
              <a:t>Pride </a:t>
            </a:r>
            <a:r>
              <a:rPr lang="en-US" sz="2400" dirty="0">
                <a:solidFill>
                  <a:schemeClr val="bg1"/>
                </a:solidFill>
                <a:sym typeface="Wingdings" panose="05000000000000000000" pitchFamily="2" charset="2"/>
              </a:rPr>
              <a:t> Fall  Repentance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C83B654-AE05-4F20-4566-F47DF3DE666C}"/>
              </a:ext>
            </a:extLst>
          </p:cNvPr>
          <p:cNvSpPr txBox="1"/>
          <p:nvPr/>
        </p:nvSpPr>
        <p:spPr>
          <a:xfrm>
            <a:off x="5985854" y="6020397"/>
            <a:ext cx="2179871" cy="6897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ts val="2300"/>
              </a:lnSpc>
            </a:pPr>
            <a:r>
              <a:rPr lang="en-US" sz="2400" dirty="0">
                <a:solidFill>
                  <a:schemeClr val="bg1"/>
                </a:solidFill>
              </a:rPr>
              <a:t>Pride </a:t>
            </a:r>
            <a:r>
              <a:rPr lang="en-US" sz="2400" dirty="0">
                <a:solidFill>
                  <a:schemeClr val="bg1"/>
                </a:solidFill>
                <a:sym typeface="Wingdings" panose="05000000000000000000" pitchFamily="2" charset="2"/>
              </a:rPr>
              <a:t> Fall  Death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7189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0" grpId="0" animBg="1"/>
      <p:bldP spid="31" grpId="0" animBg="1"/>
      <p:bldP spid="3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>
                <a:latin typeface="Verdana" charset="0"/>
                <a:ea typeface="Verdana" charset="0"/>
                <a:cs typeface="Verdana" charset="0"/>
              </a:rPr>
              <a:t>The Book of Daniel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accent3"/>
                </a:solidFill>
                <a:latin typeface="Verdana" charset="0"/>
                <a:ea typeface="Verdana" charset="0"/>
                <a:cs typeface="Verdana" charset="0"/>
              </a:rPr>
              <a:t>Homework: Chapter 2</a:t>
            </a:r>
          </a:p>
        </p:txBody>
      </p:sp>
    </p:spTree>
    <p:extLst>
      <p:ext uri="{BB962C8B-B14F-4D97-AF65-F5344CB8AC3E}">
        <p14:creationId xmlns:p14="http://schemas.microsoft.com/office/powerpoint/2010/main" val="5611548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9DA2732F-C939-4D0E-BB11-DD5E97329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36525"/>
            <a:ext cx="7886700" cy="751242"/>
          </a:xfrm>
        </p:spPr>
        <p:txBody>
          <a:bodyPr>
            <a:normAutofit/>
          </a:bodyPr>
          <a:lstStyle/>
          <a:p>
            <a:r>
              <a:rPr lang="en-US" sz="4000" b="1" dirty="0"/>
              <a:t>Daniel: Class Schedule</a:t>
            </a: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79DCD05C-80D8-4159-93C5-A01F23A5C7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9475971"/>
              </p:ext>
            </p:extLst>
          </p:nvPr>
        </p:nvGraphicFramePr>
        <p:xfrm>
          <a:off x="296426" y="1129031"/>
          <a:ext cx="8551147" cy="522732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816700">
                  <a:extLst>
                    <a:ext uri="{9D8B030D-6E8A-4147-A177-3AD203B41FA5}">
                      <a16:colId xmlns:a16="http://schemas.microsoft.com/office/drawing/2014/main" val="1186317163"/>
                    </a:ext>
                  </a:extLst>
                </a:gridCol>
                <a:gridCol w="4026417">
                  <a:extLst>
                    <a:ext uri="{9D8B030D-6E8A-4147-A177-3AD203B41FA5}">
                      <a16:colId xmlns:a16="http://schemas.microsoft.com/office/drawing/2014/main" val="1758429838"/>
                    </a:ext>
                  </a:extLst>
                </a:gridCol>
                <a:gridCol w="2708030">
                  <a:extLst>
                    <a:ext uri="{9D8B030D-6E8A-4147-A177-3AD203B41FA5}">
                      <a16:colId xmlns:a16="http://schemas.microsoft.com/office/drawing/2014/main" val="3067097297"/>
                    </a:ext>
                  </a:extLst>
                </a:gridCol>
              </a:tblGrid>
              <a:tr h="27248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Bahnschrift" panose="020B0502040204020203" pitchFamily="34" charset="0"/>
                        </a:rPr>
                        <a:t>Date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Bahnschrift" panose="020B0502040204020203" pitchFamily="34" charset="0"/>
                        </a:rPr>
                        <a:t>Class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latin typeface="Bahnschrift" panose="020B0502040204020203" pitchFamily="34" charset="0"/>
                        </a:rPr>
                        <a:t>Teacher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619193871"/>
                  </a:ext>
                </a:extLst>
              </a:tr>
              <a:tr h="272481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Bahnschrift" panose="020B0502040204020203" pitchFamily="34" charset="0"/>
                        </a:rPr>
                        <a:t>Sun 12/3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Bahnschrift" panose="020B0502040204020203" pitchFamily="34" charset="0"/>
                        </a:rPr>
                        <a:t>Class Introduction &amp; Background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Robert McDonald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ahnschrif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156605872"/>
                  </a:ext>
                </a:extLst>
              </a:tr>
              <a:tr h="272481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Bahnschrift" panose="020B0502040204020203" pitchFamily="34" charset="0"/>
                        </a:rPr>
                        <a:t>Sun. 12/10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Chapter 1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Robert McDonald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19016917"/>
                  </a:ext>
                </a:extLst>
              </a:tr>
              <a:tr h="272481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Bahnschrift" panose="020B0502040204020203" pitchFamily="34" charset="0"/>
                        </a:rPr>
                        <a:t>Sun. 12/17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Chapter 2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H.E. Jenkins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523040058"/>
                  </a:ext>
                </a:extLst>
              </a:tr>
              <a:tr h="272481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Bahnschrift" panose="020B0502040204020203" pitchFamily="34" charset="0"/>
                        </a:rPr>
                        <a:t>Sun. 12/24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Chapter 3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Robert McDonald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ahnschrif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15991692"/>
                  </a:ext>
                </a:extLst>
              </a:tr>
              <a:tr h="272481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Bahnschrift" panose="020B0502040204020203" pitchFamily="34" charset="0"/>
                        </a:rPr>
                        <a:t>Sun. 12/31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0" kern="1200">
                          <a:solidFill>
                            <a:schemeClr val="dk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Chapter 4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H.E. Jenkins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972019432"/>
                  </a:ext>
                </a:extLst>
              </a:tr>
              <a:tr h="272481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Bahnschrift" panose="020B0502040204020203" pitchFamily="34" charset="0"/>
                        </a:rPr>
                        <a:t>Sun. 1/7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Chapter 5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H.E. Jenkins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280986965"/>
                  </a:ext>
                </a:extLst>
              </a:tr>
              <a:tr h="272481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Bahnschrift" panose="020B0502040204020203" pitchFamily="34" charset="0"/>
                        </a:rPr>
                        <a:t>Sun. 1/14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Chapter 6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Robert McDonald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303999704"/>
                  </a:ext>
                </a:extLst>
              </a:tr>
              <a:tr h="272481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Bahnschrift" panose="020B0502040204020203" pitchFamily="34" charset="0"/>
                        </a:rPr>
                        <a:t>Sun. 1/21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0" kern="1200">
                          <a:solidFill>
                            <a:schemeClr val="dk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Chapter 7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H.E. Jenkins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9223779"/>
                  </a:ext>
                </a:extLst>
              </a:tr>
              <a:tr h="272481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Bahnschrift" panose="020B0502040204020203" pitchFamily="34" charset="0"/>
                        </a:rPr>
                        <a:t>Sun 1/28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Chapter 8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H.E. Jenkins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329284091"/>
                  </a:ext>
                </a:extLst>
              </a:tr>
              <a:tr h="272481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Bahnschrift" panose="020B0502040204020203" pitchFamily="34" charset="0"/>
                        </a:rPr>
                        <a:t>Sun. 2/4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Chapter 9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Robert McDonald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041149782"/>
                  </a:ext>
                </a:extLst>
              </a:tr>
              <a:tr h="272481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Bahnschrift" panose="020B0502040204020203" pitchFamily="34" charset="0"/>
                        </a:rPr>
                        <a:t>Sun. 2/11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Chapter 10-11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Robert McDonald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511816182"/>
                  </a:ext>
                </a:extLst>
              </a:tr>
              <a:tr h="272481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Bahnschrift" panose="020B0502040204020203" pitchFamily="34" charset="0"/>
                        </a:rPr>
                        <a:t>Sun. 2/18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Chapter 12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H.E. Jenkins</a:t>
                      </a:r>
                      <a:endParaRPr kumimoji="0" lang="en-US" sz="2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Bahnschrift" panose="020B0502040204020203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72174431"/>
                  </a:ext>
                </a:extLst>
              </a:tr>
              <a:tr h="272481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Bahnschrift" panose="020B0502040204020203" pitchFamily="34" charset="0"/>
                        </a:rPr>
                        <a:t>Sun. 2/25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2000" kern="1200" dirty="0">
                          <a:solidFill>
                            <a:schemeClr val="dk1"/>
                          </a:solidFill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Summary and Themes</a:t>
                      </a:r>
                    </a:p>
                  </a:txBody>
                  <a:tcPr marL="28575" marR="28575" marT="19050" marB="1905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Bahnschrift" panose="020B0502040204020203" pitchFamily="34" charset="0"/>
                          <a:ea typeface="+mn-ea"/>
                          <a:cs typeface="+mn-cs"/>
                        </a:rPr>
                        <a:t>H.E. Jenkins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938824213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7DDA0A-5A17-49D7-B041-43AE047633B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defTabSz="685800"/>
            <a:r>
              <a:rPr lang="en-US" dirty="0">
                <a:solidFill>
                  <a:srgbClr val="000000"/>
                </a:solidFill>
              </a:rPr>
              <a:t>Ten Words Bible Class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7FD091D-53E2-4840-9DF3-9F8AE1D7BBD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defTabSz="685800"/>
            <a:fld id="{294A09A9-5501-47C1-A89A-A340965A2BE2}" type="slidenum">
              <a:rPr lang="en-US">
                <a:solidFill>
                  <a:srgbClr val="000000"/>
                </a:solidFill>
              </a:rPr>
              <a:pPr defTabSz="685800"/>
              <a:t>13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4361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1FBF6-BDD9-02AB-2F61-7601663D0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Bible Project - Daniel</a:t>
            </a:r>
          </a:p>
        </p:txBody>
      </p:sp>
      <p:pic>
        <p:nvPicPr>
          <p:cNvPr id="4" name="Online Media 3" title="Book of Daniel Summary: A Complete Animated Overview">
            <a:hlinkClick r:id="" action="ppaction://media"/>
            <a:extLst>
              <a:ext uri="{FF2B5EF4-FFF2-40B4-BE49-F238E27FC236}">
                <a16:creationId xmlns:a16="http://schemas.microsoft.com/office/drawing/2014/main" id="{601C6E02-0A80-463D-B0FF-4282F59DC1E8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722313" y="1825625"/>
            <a:ext cx="770096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4554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A4267-2800-FFAC-8BA7-2634FEA35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152"/>
            <a:ext cx="7886700" cy="939250"/>
          </a:xfrm>
        </p:spPr>
        <p:txBody>
          <a:bodyPr/>
          <a:lstStyle/>
          <a:p>
            <a:pPr algn="ctr"/>
            <a:r>
              <a:rPr lang="en-US" b="1" dirty="0"/>
              <a:t>Daniel – Rough Outline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7A6BEA4-AB62-8694-426D-BE92559DFDB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5585822"/>
              </p:ext>
            </p:extLst>
          </p:nvPr>
        </p:nvGraphicFramePr>
        <p:xfrm>
          <a:off x="1828799" y="1725416"/>
          <a:ext cx="4471205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5" name="Group 4">
            <a:extLst>
              <a:ext uri="{FF2B5EF4-FFF2-40B4-BE49-F238E27FC236}">
                <a16:creationId xmlns:a16="http://schemas.microsoft.com/office/drawing/2014/main" id="{69103666-87C0-40CF-7AF3-E1E5C0091878}"/>
              </a:ext>
            </a:extLst>
          </p:cNvPr>
          <p:cNvGrpSpPr/>
          <p:nvPr/>
        </p:nvGrpSpPr>
        <p:grpSpPr>
          <a:xfrm>
            <a:off x="47638" y="3348915"/>
            <a:ext cx="1505589" cy="1325563"/>
            <a:chOff x="308974" y="1073"/>
            <a:chExt cx="2174595" cy="1304757"/>
          </a:xfrm>
          <a:solidFill>
            <a:schemeClr val="accent4"/>
          </a:solidFill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6FA1AE96-090E-3FC2-FF6C-F22012230B8C}"/>
                </a:ext>
              </a:extLst>
            </p:cNvPr>
            <p:cNvSpPr/>
            <p:nvPr/>
          </p:nvSpPr>
          <p:spPr>
            <a:xfrm>
              <a:off x="308974" y="1073"/>
              <a:ext cx="2174595" cy="1304757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8FF17766-86A2-DE39-BDA1-5491B50F4986}"/>
                </a:ext>
              </a:extLst>
            </p:cNvPr>
            <p:cNvSpPr txBox="1"/>
            <p:nvPr/>
          </p:nvSpPr>
          <p:spPr>
            <a:xfrm>
              <a:off x="308974" y="1073"/>
              <a:ext cx="2174595" cy="130475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100" kern="1200" dirty="0"/>
                <a:t>1. Recruited to Serve in Babylon</a:t>
              </a: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F314EFC4-1755-C584-4831-8520B0C72A0D}"/>
              </a:ext>
            </a:extLst>
          </p:cNvPr>
          <p:cNvGrpSpPr/>
          <p:nvPr/>
        </p:nvGrpSpPr>
        <p:grpSpPr>
          <a:xfrm>
            <a:off x="6512302" y="2044158"/>
            <a:ext cx="1605798" cy="974615"/>
            <a:chOff x="308974" y="1073"/>
            <a:chExt cx="2174595" cy="1304757"/>
          </a:xfrm>
          <a:solidFill>
            <a:schemeClr val="accent6"/>
          </a:solidFill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C8DCA824-74FF-78F7-032E-F90FE29B79BC}"/>
                </a:ext>
              </a:extLst>
            </p:cNvPr>
            <p:cNvSpPr/>
            <p:nvPr/>
          </p:nvSpPr>
          <p:spPr>
            <a:xfrm>
              <a:off x="308974" y="1073"/>
              <a:ext cx="2174595" cy="1304757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FFF2F4C-48C5-7CDF-60B1-E81B24A6B89A}"/>
                </a:ext>
              </a:extLst>
            </p:cNvPr>
            <p:cNvSpPr txBox="1"/>
            <p:nvPr/>
          </p:nvSpPr>
          <p:spPr>
            <a:xfrm>
              <a:off x="308974" y="1073"/>
              <a:ext cx="2174595" cy="130475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100" kern="1200" dirty="0"/>
                <a:t>8. Daniel’s 2</a:t>
              </a:r>
              <a:r>
                <a:rPr lang="en-US" sz="2100" kern="1200" baseline="30000" dirty="0"/>
                <a:t>nd</a:t>
              </a:r>
              <a:r>
                <a:rPr lang="en-US" sz="2100" kern="1200" dirty="0"/>
                <a:t> Vision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CAA7E88-B231-CD66-9859-6B3A173730D5}"/>
              </a:ext>
            </a:extLst>
          </p:cNvPr>
          <p:cNvGrpSpPr/>
          <p:nvPr/>
        </p:nvGrpSpPr>
        <p:grpSpPr>
          <a:xfrm>
            <a:off x="7103113" y="3250795"/>
            <a:ext cx="1605798" cy="974615"/>
            <a:chOff x="308974" y="1073"/>
            <a:chExt cx="2174595" cy="1304757"/>
          </a:xfrm>
          <a:solidFill>
            <a:schemeClr val="accent6"/>
          </a:solidFill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1311549-8314-9AF5-94DB-CA138BA84495}"/>
                </a:ext>
              </a:extLst>
            </p:cNvPr>
            <p:cNvSpPr/>
            <p:nvPr/>
          </p:nvSpPr>
          <p:spPr>
            <a:xfrm>
              <a:off x="308974" y="1073"/>
              <a:ext cx="2174595" cy="1304757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6230A11-A50E-A845-3207-2D5F3AC015C7}"/>
                </a:ext>
              </a:extLst>
            </p:cNvPr>
            <p:cNvSpPr txBox="1"/>
            <p:nvPr/>
          </p:nvSpPr>
          <p:spPr>
            <a:xfrm>
              <a:off x="308974" y="1073"/>
              <a:ext cx="2174595" cy="130475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100" kern="1200" dirty="0"/>
                <a:t>9. Daniel’s Prayer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C208210-BA74-4FE1-136F-53337F3FC261}"/>
              </a:ext>
            </a:extLst>
          </p:cNvPr>
          <p:cNvGrpSpPr/>
          <p:nvPr/>
        </p:nvGrpSpPr>
        <p:grpSpPr>
          <a:xfrm>
            <a:off x="7467601" y="4578879"/>
            <a:ext cx="1605798" cy="974615"/>
            <a:chOff x="308974" y="1073"/>
            <a:chExt cx="2174595" cy="1304757"/>
          </a:xfrm>
          <a:solidFill>
            <a:schemeClr val="accent6"/>
          </a:solidFill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5E4433DE-668F-A514-F764-F4BA31634366}"/>
                </a:ext>
              </a:extLst>
            </p:cNvPr>
            <p:cNvSpPr/>
            <p:nvPr/>
          </p:nvSpPr>
          <p:spPr>
            <a:xfrm>
              <a:off x="308974" y="1073"/>
              <a:ext cx="2174595" cy="1304757"/>
            </a:xfrm>
            <a:prstGeom prst="rect">
              <a:avLst/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67F32A5-5E56-E48C-BB21-7E8148E991F0}"/>
                </a:ext>
              </a:extLst>
            </p:cNvPr>
            <p:cNvSpPr txBox="1"/>
            <p:nvPr/>
          </p:nvSpPr>
          <p:spPr>
            <a:xfrm>
              <a:off x="308974" y="1073"/>
              <a:ext cx="2174595" cy="1304757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marL="0" lvl="0" indent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en-US" sz="2100" kern="1200" dirty="0"/>
                <a:t>10-12. Daniel’s 3</a:t>
              </a:r>
              <a:r>
                <a:rPr lang="en-US" sz="2100" kern="1200" baseline="30000" dirty="0"/>
                <a:t>rd</a:t>
              </a:r>
              <a:r>
                <a:rPr lang="en-US" sz="2100" kern="1200" dirty="0"/>
                <a:t> Vision</a:t>
              </a:r>
            </a:p>
          </p:txBody>
        </p:sp>
      </p:grp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2C6C0513-599D-CAEC-A269-5D09AB87389A}"/>
              </a:ext>
            </a:extLst>
          </p:cNvPr>
          <p:cNvSpPr/>
          <p:nvPr/>
        </p:nvSpPr>
        <p:spPr>
          <a:xfrm>
            <a:off x="60165" y="6227066"/>
            <a:ext cx="1593272" cy="524463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HEBREW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865D7DE4-118B-2BD2-61DD-6AAE956F96B6}"/>
              </a:ext>
            </a:extLst>
          </p:cNvPr>
          <p:cNvSpPr/>
          <p:nvPr/>
        </p:nvSpPr>
        <p:spPr>
          <a:xfrm>
            <a:off x="6611816" y="6227066"/>
            <a:ext cx="2371410" cy="524463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HEBREW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4865F070-BB13-C893-3A3E-E2DF11B5A8B3}"/>
              </a:ext>
            </a:extLst>
          </p:cNvPr>
          <p:cNvSpPr/>
          <p:nvPr/>
        </p:nvSpPr>
        <p:spPr>
          <a:xfrm>
            <a:off x="1738365" y="6230784"/>
            <a:ext cx="4674961" cy="524463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ARAMAIC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BC7FFB0B-7741-BCF3-87E2-0C8001CF4CB0}"/>
              </a:ext>
            </a:extLst>
          </p:cNvPr>
          <p:cNvSpPr/>
          <p:nvPr/>
        </p:nvSpPr>
        <p:spPr>
          <a:xfrm>
            <a:off x="1653436" y="1690689"/>
            <a:ext cx="4759890" cy="1428292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D061E447-44E7-2E3B-3F0F-051B4C150ADC}"/>
              </a:ext>
            </a:extLst>
          </p:cNvPr>
          <p:cNvSpPr/>
          <p:nvPr/>
        </p:nvSpPr>
        <p:spPr>
          <a:xfrm>
            <a:off x="1653436" y="3209499"/>
            <a:ext cx="4759890" cy="1428292"/>
          </a:xfrm>
          <a:prstGeom prst="roundRect">
            <a:avLst/>
          </a:prstGeom>
          <a:noFill/>
          <a:ln w="38100">
            <a:solidFill>
              <a:srgbClr val="0070C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2607FB0D-9122-42D0-EC62-4992D97E6229}"/>
              </a:ext>
            </a:extLst>
          </p:cNvPr>
          <p:cNvSpPr/>
          <p:nvPr/>
        </p:nvSpPr>
        <p:spPr>
          <a:xfrm>
            <a:off x="1642998" y="4703901"/>
            <a:ext cx="4759890" cy="1428292"/>
          </a:xfrm>
          <a:prstGeom prst="roundRect">
            <a:avLst/>
          </a:prstGeom>
          <a:noFill/>
          <a:ln w="38100">
            <a:solidFill>
              <a:srgbClr val="FFFF00"/>
            </a:solidFill>
            <a:prstDash val="dash"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CC761A36-DBE8-8A7D-FA68-6302EEF20ED9}"/>
              </a:ext>
            </a:extLst>
          </p:cNvPr>
          <p:cNvSpPr/>
          <p:nvPr/>
        </p:nvSpPr>
        <p:spPr>
          <a:xfrm>
            <a:off x="3812345" y="2278966"/>
            <a:ext cx="450166" cy="281354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17572762-37E5-B6C4-72EA-04AC54534787}"/>
              </a:ext>
            </a:extLst>
          </p:cNvPr>
          <p:cNvSpPr/>
          <p:nvPr/>
        </p:nvSpPr>
        <p:spPr>
          <a:xfrm>
            <a:off x="3808298" y="3738102"/>
            <a:ext cx="450166" cy="281354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0FED5554-2F4B-0B59-9896-CBB858C1A7EB}"/>
              </a:ext>
            </a:extLst>
          </p:cNvPr>
          <p:cNvSpPr/>
          <p:nvPr/>
        </p:nvSpPr>
        <p:spPr>
          <a:xfrm>
            <a:off x="3839318" y="5272140"/>
            <a:ext cx="450166" cy="281354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9C40608-534F-AFDD-D0B6-1E797AB89E66}"/>
              </a:ext>
            </a:extLst>
          </p:cNvPr>
          <p:cNvSpPr txBox="1"/>
          <p:nvPr/>
        </p:nvSpPr>
        <p:spPr>
          <a:xfrm>
            <a:off x="211015" y="821993"/>
            <a:ext cx="1012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/>
              <a:t>Style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833CAB0-E109-5834-3BB3-CEC1C89A672F}"/>
              </a:ext>
            </a:extLst>
          </p:cNvPr>
          <p:cNvCxnSpPr>
            <a:cxnSpLocks/>
          </p:cNvCxnSpPr>
          <p:nvPr/>
        </p:nvCxnSpPr>
        <p:spPr>
          <a:xfrm flipV="1">
            <a:off x="98472" y="1477503"/>
            <a:ext cx="8834513" cy="3030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81FF8D0C-E319-6879-0DD5-BDEB00ECFFC1}"/>
              </a:ext>
            </a:extLst>
          </p:cNvPr>
          <p:cNvSpPr txBox="1"/>
          <p:nvPr/>
        </p:nvSpPr>
        <p:spPr>
          <a:xfrm>
            <a:off x="1653437" y="831680"/>
            <a:ext cx="260502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Ch 1-6:  Story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29E2332-BFD8-89AF-9499-F231DDFD9D0F}"/>
              </a:ext>
            </a:extLst>
          </p:cNvPr>
          <p:cNvSpPr txBox="1"/>
          <p:nvPr/>
        </p:nvSpPr>
        <p:spPr>
          <a:xfrm>
            <a:off x="4549037" y="815267"/>
            <a:ext cx="2605027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800" dirty="0"/>
              <a:t>Ch 7-13:  Vision </a:t>
            </a:r>
          </a:p>
        </p:txBody>
      </p:sp>
      <p:sp>
        <p:nvSpPr>
          <p:cNvPr id="26" name="Arrow: Down 25">
            <a:extLst>
              <a:ext uri="{FF2B5EF4-FFF2-40B4-BE49-F238E27FC236}">
                <a16:creationId xmlns:a16="http://schemas.microsoft.com/office/drawing/2014/main" id="{E1ABE465-99FE-E10E-1BF6-EAE305365E6E}"/>
              </a:ext>
            </a:extLst>
          </p:cNvPr>
          <p:cNvSpPr/>
          <p:nvPr/>
        </p:nvSpPr>
        <p:spPr>
          <a:xfrm>
            <a:off x="386378" y="2162175"/>
            <a:ext cx="752634" cy="1047324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222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56332-2A81-4BD4-B062-A7E7A84EF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450" y="407963"/>
            <a:ext cx="8155452" cy="5754711"/>
          </a:xfrm>
        </p:spPr>
        <p:txBody>
          <a:bodyPr>
            <a:no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Foreign Authorities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Nebuchadnezzar (605 BC)</a:t>
            </a:r>
          </a:p>
          <a:p>
            <a:pPr marL="457200" lvl="1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When does he come on the biblical scene? 2 Kings 24</a:t>
            </a:r>
          </a:p>
          <a:p>
            <a:pPr marL="457200" lvl="1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On what terms do we find Nebuchadnezzar and Judah? 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Belshazzar(540 BC?)</a:t>
            </a:r>
          </a:p>
          <a:p>
            <a:pPr marL="457200" lvl="1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Who was he? </a:t>
            </a:r>
          </a:p>
          <a:p>
            <a:pPr marL="457200" lvl="1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His “reign” directly predicated what global event? 	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Darius (521 BC)</a:t>
            </a:r>
          </a:p>
          <a:p>
            <a:pPr marL="457200" lvl="1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What relation did he have with Nebuchadnezzar? </a:t>
            </a:r>
          </a:p>
          <a:p>
            <a:pPr marL="457200" lvl="1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What did he do for the Jewish people? Ezra 6 </a:t>
            </a:r>
          </a:p>
        </p:txBody>
      </p:sp>
    </p:spTree>
    <p:extLst>
      <p:ext uri="{BB962C8B-B14F-4D97-AF65-F5344CB8AC3E}">
        <p14:creationId xmlns:p14="http://schemas.microsoft.com/office/powerpoint/2010/main" val="1303069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EC9BC-AB5E-A40C-4A4D-4300261AC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4257"/>
            <a:ext cx="7886700" cy="75024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Background and Timing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78CA9D-2F80-3767-3F46-FFE5839502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65092" y="1175657"/>
            <a:ext cx="3886200" cy="5001306"/>
          </a:xfrm>
        </p:spPr>
        <p:txBody>
          <a:bodyPr>
            <a:normAutofit/>
          </a:bodyPr>
          <a:lstStyle/>
          <a:p>
            <a:r>
              <a:rPr lang="en-US" sz="2400" dirty="0"/>
              <a:t>Josiah is restoring worship when Daniel is born (~620)</a:t>
            </a:r>
          </a:p>
          <a:p>
            <a:r>
              <a:rPr lang="en-US" sz="2400" dirty="0"/>
              <a:t>Daniel lived 620–538 B.C. </a:t>
            </a:r>
          </a:p>
          <a:p>
            <a:r>
              <a:rPr lang="en-US" sz="2400" dirty="0"/>
              <a:t>Members of Royal Family are carried off to Babylon in 605 B.C. by Nebuchadnezzar, king of Assyria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A33F2AC-0D26-02DE-9D68-D013CF77A6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08359" y="1175657"/>
            <a:ext cx="3886200" cy="5001306"/>
          </a:xfrm>
        </p:spPr>
        <p:txBody>
          <a:bodyPr>
            <a:normAutofit/>
          </a:bodyPr>
          <a:lstStyle/>
          <a:p>
            <a:r>
              <a:rPr lang="en-US" sz="2400" dirty="0"/>
              <a:t>Timeline of Prophets</a:t>
            </a:r>
          </a:p>
          <a:p>
            <a:pPr lvl="1"/>
            <a:r>
              <a:rPr lang="en-US" dirty="0"/>
              <a:t>Jeremiah – 626-587 BC</a:t>
            </a:r>
          </a:p>
          <a:p>
            <a:pPr lvl="1"/>
            <a:r>
              <a:rPr lang="en-US" dirty="0"/>
              <a:t>Habakkuk – 606 BC </a:t>
            </a:r>
          </a:p>
          <a:p>
            <a:pPr lvl="1"/>
            <a:r>
              <a:rPr lang="en-US" dirty="0"/>
              <a:t>Ezekiel – 592-570 BC</a:t>
            </a:r>
          </a:p>
          <a:p>
            <a:r>
              <a:rPr lang="en-US" sz="2400" dirty="0"/>
              <a:t>Babylonian Captivity</a:t>
            </a:r>
          </a:p>
          <a:p>
            <a:pPr lvl="1"/>
            <a:r>
              <a:rPr lang="en-US" dirty="0"/>
              <a:t>1</a:t>
            </a:r>
            <a:r>
              <a:rPr lang="en-US" baseline="30000" dirty="0"/>
              <a:t>st</a:t>
            </a:r>
            <a:r>
              <a:rPr lang="en-US" dirty="0"/>
              <a:t> Wave – 592 BC</a:t>
            </a:r>
          </a:p>
          <a:p>
            <a:pPr lvl="1"/>
            <a:r>
              <a:rPr lang="en-US" dirty="0"/>
              <a:t>Jerusalem Falls – 586 BC</a:t>
            </a:r>
          </a:p>
          <a:p>
            <a:pPr lvl="1"/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Wave – 570 BC</a:t>
            </a:r>
          </a:p>
        </p:txBody>
      </p:sp>
    </p:spTree>
    <p:extLst>
      <p:ext uri="{BB962C8B-B14F-4D97-AF65-F5344CB8AC3E}">
        <p14:creationId xmlns:p14="http://schemas.microsoft.com/office/powerpoint/2010/main" val="1896999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A15B6E-8536-4485-9391-528C5C531F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8302" y="520506"/>
            <a:ext cx="8356209" cy="5613594"/>
          </a:xfrm>
        </p:spPr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b="1" u="sng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Prophesies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200" b="1" dirty="0">
                <a:latin typeface="Calibri" panose="020F0502020204030204" pitchFamily="34" charset="0"/>
                <a:ea typeface="Calibri" panose="020F0502020204030204" pitchFamily="34" charset="0"/>
              </a:rPr>
              <a:t>D</a:t>
            </a: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escribe key prophecies pertaining to the time of Daniel: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Ezekiel 36:22-31 ________________________________________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Jeremiah 29:10 ________________________________________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Jeremiah 25:12 ________________________________________</a:t>
            </a:r>
          </a:p>
          <a:p>
            <a:pPr mar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2 Chron 36:15-17 _______________________________________</a:t>
            </a: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ABBFD2F-7F06-422D-7EA7-B2C302D04B66}"/>
              </a:ext>
            </a:extLst>
          </p:cNvPr>
          <p:cNvSpPr txBox="1"/>
          <p:nvPr/>
        </p:nvSpPr>
        <p:spPr>
          <a:xfrm>
            <a:off x="3657600" y="2001618"/>
            <a:ext cx="4893798" cy="830997"/>
          </a:xfrm>
          <a:prstGeom prst="rect">
            <a:avLst/>
          </a:prstGeom>
          <a:solidFill>
            <a:schemeClr val="accent4">
              <a:lumMod val="75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I will gather you from other countries and bring you back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DA0672-0D1A-3216-FFAD-3AB97807717B}"/>
              </a:ext>
            </a:extLst>
          </p:cNvPr>
          <p:cNvSpPr txBox="1"/>
          <p:nvPr/>
        </p:nvSpPr>
        <p:spPr>
          <a:xfrm>
            <a:off x="3657600" y="3281910"/>
            <a:ext cx="4893798" cy="461665"/>
          </a:xfrm>
          <a:prstGeom prst="rect">
            <a:avLst/>
          </a:prstGeom>
          <a:solidFill>
            <a:schemeClr val="accent4">
              <a:lumMod val="75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After 70 years, I will bring you back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61614F-5E0F-AC66-FB92-D8F15E5EF417}"/>
              </a:ext>
            </a:extLst>
          </p:cNvPr>
          <p:cNvSpPr txBox="1"/>
          <p:nvPr/>
        </p:nvSpPr>
        <p:spPr>
          <a:xfrm>
            <a:off x="3657600" y="4192870"/>
            <a:ext cx="4893798" cy="461665"/>
          </a:xfrm>
          <a:prstGeom prst="rect">
            <a:avLst/>
          </a:prstGeom>
          <a:solidFill>
            <a:schemeClr val="accent4">
              <a:lumMod val="75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After 70 years, I will bring you back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B738D5B-C2E2-0F76-A049-AE769DFE53CE}"/>
              </a:ext>
            </a:extLst>
          </p:cNvPr>
          <p:cNvSpPr txBox="1"/>
          <p:nvPr/>
        </p:nvSpPr>
        <p:spPr>
          <a:xfrm>
            <a:off x="3646023" y="4978819"/>
            <a:ext cx="4893798" cy="830997"/>
          </a:xfrm>
          <a:prstGeom prst="rect">
            <a:avLst/>
          </a:prstGeom>
          <a:solidFill>
            <a:schemeClr val="accent4">
              <a:lumMod val="75000"/>
            </a:schemeClr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God gave them all into the hands of Nebuchadnezzar.</a:t>
            </a:r>
          </a:p>
        </p:txBody>
      </p:sp>
    </p:spTree>
    <p:extLst>
      <p:ext uri="{BB962C8B-B14F-4D97-AF65-F5344CB8AC3E}">
        <p14:creationId xmlns:p14="http://schemas.microsoft.com/office/powerpoint/2010/main" val="2483609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F6872-1097-AC7B-DC67-87CE49327F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/>
              <a:t>Daniel 1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709F8B-B944-8B81-FA37-E4567E7993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884739"/>
            <a:ext cx="7886700" cy="1500187"/>
          </a:xfrm>
        </p:spPr>
        <p:txBody>
          <a:bodyPr>
            <a:normAutofit/>
          </a:bodyPr>
          <a:lstStyle/>
          <a:p>
            <a:r>
              <a:rPr lang="en-US" sz="3600" dirty="0"/>
              <a:t>Let’s read the text together…</a:t>
            </a:r>
          </a:p>
        </p:txBody>
      </p:sp>
    </p:spTree>
    <p:extLst>
      <p:ext uri="{BB962C8B-B14F-4D97-AF65-F5344CB8AC3E}">
        <p14:creationId xmlns:p14="http://schemas.microsoft.com/office/powerpoint/2010/main" val="1166770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70695" y="417639"/>
            <a:ext cx="7721976" cy="709865"/>
          </a:xfrm>
        </p:spPr>
        <p:txBody>
          <a:bodyPr>
            <a:normAutofit/>
          </a:bodyPr>
          <a:lstStyle/>
          <a:p>
            <a:r>
              <a:rPr lang="en-US" b="1" dirty="0"/>
              <a:t>Daniel 1 </a:t>
            </a:r>
            <a:r>
              <a:rPr lang="mr-IN" b="1" dirty="0"/>
              <a:t>–</a:t>
            </a:r>
            <a:r>
              <a:rPr lang="en-US" b="1" dirty="0"/>
              <a:t> Exiles in a Foreign Land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64382" y="2489200"/>
            <a:ext cx="7723564" cy="39733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400" b="1" dirty="0"/>
              <a:t>Debate! </a:t>
            </a:r>
          </a:p>
          <a:p>
            <a:pPr marL="0" indent="0" algn="ctr">
              <a:buNone/>
            </a:pPr>
            <a:r>
              <a:rPr lang="en-US" sz="4400" b="1" dirty="0"/>
              <a:t>Why did Daniel resolve not to eat the king’s food? </a:t>
            </a:r>
          </a:p>
        </p:txBody>
      </p:sp>
    </p:spTree>
    <p:extLst>
      <p:ext uri="{BB962C8B-B14F-4D97-AF65-F5344CB8AC3E}">
        <p14:creationId xmlns:p14="http://schemas.microsoft.com/office/powerpoint/2010/main" val="1146927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64382" y="572165"/>
            <a:ext cx="7636192" cy="709865"/>
          </a:xfrm>
        </p:spPr>
        <p:txBody>
          <a:bodyPr>
            <a:normAutofit/>
          </a:bodyPr>
          <a:lstStyle/>
          <a:p>
            <a:r>
              <a:rPr lang="en-US" b="1" dirty="0"/>
              <a:t>Daniel 1 </a:t>
            </a:r>
            <a:r>
              <a:rPr lang="mr-IN" b="1" dirty="0"/>
              <a:t>–</a:t>
            </a:r>
            <a:r>
              <a:rPr lang="en-US" b="1" dirty="0"/>
              <a:t> Exiles in a Foreign Land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64382" y="2323070"/>
            <a:ext cx="7723564" cy="4374292"/>
          </a:xfrm>
        </p:spPr>
        <p:txBody>
          <a:bodyPr>
            <a:normAutofit/>
          </a:bodyPr>
          <a:lstStyle/>
          <a:p>
            <a:pPr>
              <a:spcBef>
                <a:spcPts val="400"/>
              </a:spcBef>
              <a:spcAft>
                <a:spcPts val="1200"/>
              </a:spcAft>
            </a:pPr>
            <a:r>
              <a:rPr lang="en-US" sz="3200" dirty="0"/>
              <a:t>What is Nebuchadnezzar trying to do to these Hebrew youths? </a:t>
            </a:r>
          </a:p>
          <a:p>
            <a:pPr>
              <a:spcBef>
                <a:spcPts val="400"/>
              </a:spcBef>
              <a:spcAft>
                <a:spcPts val="600"/>
              </a:spcAft>
            </a:pPr>
            <a:r>
              <a:rPr lang="en-US" sz="3200" dirty="0"/>
              <a:t>What are the various tactics?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Carrying off temple items (1:2)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Babylonian education (1:4)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400" dirty="0"/>
              <a:t>A place at his table (1:5)</a:t>
            </a:r>
          </a:p>
          <a:p>
            <a:pPr lvl="1">
              <a:spcBef>
                <a:spcPts val="0"/>
              </a:spcBef>
              <a:spcAft>
                <a:spcPts val="1200"/>
              </a:spcAft>
            </a:pPr>
            <a:r>
              <a:rPr lang="en-US" sz="2400" dirty="0"/>
              <a:t>New names (1:7)</a:t>
            </a:r>
          </a:p>
          <a:p>
            <a:pPr>
              <a:spcBef>
                <a:spcPts val="400"/>
              </a:spcBef>
              <a:spcAft>
                <a:spcPts val="600"/>
              </a:spcAft>
            </a:pPr>
            <a:r>
              <a:rPr lang="en-US" sz="3000" dirty="0"/>
              <a:t>What lesson would the exiles learn?</a:t>
            </a:r>
          </a:p>
        </p:txBody>
      </p:sp>
    </p:spTree>
    <p:extLst>
      <p:ext uri="{BB962C8B-B14F-4D97-AF65-F5344CB8AC3E}">
        <p14:creationId xmlns:p14="http://schemas.microsoft.com/office/powerpoint/2010/main" val="686180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89461"/>
            <a:ext cx="7886700" cy="750241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Verdana" charset="0"/>
                <a:ea typeface="Verdana" charset="0"/>
                <a:cs typeface="Verdana" charset="0"/>
              </a:rPr>
              <a:t>Questions</a:t>
            </a:r>
            <a:endParaRPr lang="en-US" sz="4000" b="1" dirty="0">
              <a:latin typeface="Verdana" charset="0"/>
              <a:ea typeface="Verdana" charset="0"/>
              <a:cs typeface="Verdana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3233" y="1175657"/>
            <a:ext cx="8714509" cy="5217761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dirty="0">
                <a:latin typeface="Verdana" charset="0"/>
                <a:ea typeface="Verdana" charset="0"/>
                <a:cs typeface="Verdana" charset="0"/>
              </a:rPr>
              <a:t>Timing of the Book - What is happening in Israel, Judah and in countries around them?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sz="2800" dirty="0">
                <a:latin typeface="Verdana" charset="0"/>
                <a:ea typeface="Verdana" charset="0"/>
                <a:cs typeface="Verdana" charset="0"/>
              </a:rPr>
              <a:t>Who are Daniel’s contemporaries / other prophets?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dirty="0">
                <a:latin typeface="Verdana" charset="0"/>
                <a:ea typeface="Verdana" charset="0"/>
                <a:cs typeface="Verdana" charset="0"/>
              </a:rPr>
              <a:t>Is Daniel a prophet?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0"/>
              </a:spcAft>
            </a:pPr>
            <a:r>
              <a:rPr lang="en-US" dirty="0">
                <a:latin typeface="Verdana" charset="0"/>
                <a:ea typeface="Verdana" charset="0"/>
                <a:cs typeface="Verdana" charset="0"/>
              </a:rPr>
              <a:t>Was Daniel God’s spokesperson?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3000"/>
              </a:spcAft>
            </a:pPr>
            <a:endParaRPr lang="en-US" sz="2800" dirty="0">
              <a:latin typeface="Verdana" charset="0"/>
              <a:ea typeface="Verdana" charset="0"/>
              <a:cs typeface="Verdan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9308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2485</TotalTime>
  <Words>784</Words>
  <Application>Microsoft Office PowerPoint</Application>
  <PresentationFormat>On-screen Show (4:3)</PresentationFormat>
  <Paragraphs>160</Paragraphs>
  <Slides>14</Slides>
  <Notes>2</Notes>
  <HiddenSlides>0</HiddenSlides>
  <MMClips>1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Athelas</vt:lpstr>
      <vt:lpstr>Bahnschrift</vt:lpstr>
      <vt:lpstr>Calibri</vt:lpstr>
      <vt:lpstr>Calibri Light</vt:lpstr>
      <vt:lpstr>Roboto</vt:lpstr>
      <vt:lpstr>Verdana</vt:lpstr>
      <vt:lpstr>Office Theme</vt:lpstr>
      <vt:lpstr>Book of Daniel Class 2 – Chapter 1  Winter 2023</vt:lpstr>
      <vt:lpstr>Daniel – Rough Outline</vt:lpstr>
      <vt:lpstr>PowerPoint Presentation</vt:lpstr>
      <vt:lpstr>Background and Timing</vt:lpstr>
      <vt:lpstr>PowerPoint Presentation</vt:lpstr>
      <vt:lpstr>Daniel 1</vt:lpstr>
      <vt:lpstr>Daniel 1 – Exiles in a Foreign Land</vt:lpstr>
      <vt:lpstr>Daniel 1 – Exiles in a Foreign Land</vt:lpstr>
      <vt:lpstr>Questions</vt:lpstr>
      <vt:lpstr>Daniel 2-7: The Aramaic Section</vt:lpstr>
      <vt:lpstr>Daniel 2-7: The Aramaic Section</vt:lpstr>
      <vt:lpstr>The Book of Daniel</vt:lpstr>
      <vt:lpstr>Daniel: Class Schedule</vt:lpstr>
      <vt:lpstr>The Bible Project - Daniel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Gospel of Matthew</dc:title>
  <dc:creator>Microsoft Office User</dc:creator>
  <cp:lastModifiedBy>Robert McDonald</cp:lastModifiedBy>
  <cp:revision>98</cp:revision>
  <cp:lastPrinted>2021-07-18T01:38:55Z</cp:lastPrinted>
  <dcterms:created xsi:type="dcterms:W3CDTF">2021-06-02T21:14:51Z</dcterms:created>
  <dcterms:modified xsi:type="dcterms:W3CDTF">2023-12-10T03:10:26Z</dcterms:modified>
</cp:coreProperties>
</file>